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F7A"/>
    <a:srgbClr val="007E00"/>
    <a:srgbClr val="E34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95" autoAdjust="0"/>
  </p:normalViewPr>
  <p:slideViewPr>
    <p:cSldViewPr snapToGrid="0">
      <p:cViewPr varScale="1">
        <p:scale>
          <a:sx n="67" d="100"/>
          <a:sy n="67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9E98F-AD30-4DCD-9A20-ED2EB92FC3B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A9DA4-9343-4145-9513-09D85129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4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A9DA4-9343-4145-9513-09D85129C4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A9DA4-9343-4145-9513-09D85129C4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A9DA4-9343-4145-9513-09D85129C4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4BF5-F9F7-4462-BB2B-1CF4BE6F8465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0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85A-E4AB-4FEE-BE54-F80B1EA07FCC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A161-E170-424E-A498-B8C62E030462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6342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B495-7027-4C77-9EA7-3A5B457EEA9B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31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FA8B-747A-40B6-BEFA-3D1570D56A5D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4161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D9C-1270-4228-9677-54DCA026EED8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6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C260-998A-452D-8B94-650396EB2405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17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2E8D-1F2B-4B75-9128-50C9C8B0503F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5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AA6-BB35-4923-A825-333EF1A9E7E3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86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33E9-09EA-46EC-BC44-3EC5AD2CABB6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67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C473-40CB-4835-A61F-49BCF783C354}" type="datetime1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2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D3D9-A813-4E7B-AD11-2D7F30B29A82}" type="datetime1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8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571B-5684-4112-975C-C873100D5AFC}" type="datetime1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26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0B1F-FA4B-4228-BE69-9FC53F79206B}" type="datetime1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40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9662-ADFA-4EBD-BCE9-337DBC1F4C64}" type="datetime1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6CCF-A24D-4C71-ABCD-05225E55B1C6}" type="datetime1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43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3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4A6F6-F5AC-4941-899E-6D18F53A7182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s-Cyrl-BA" smtClean="0"/>
              <a:t>Милош Милојевић </a:t>
            </a:r>
            <a:r>
              <a:rPr lang="en-US" smtClean="0"/>
              <a:t>VII3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AA47C3-5B29-4B02-B2CD-E2C0EF04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0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19" name="whoosh.wav"/>
          </p:stSnd>
        </p:sndAc>
      </p:transition>
    </mc:Choice>
    <mc:Fallback>
      <p:transition spd="slow">
        <p:fade/>
        <p:sndAc>
          <p:stSnd>
            <p:snd r:embed="rId18" name="whoosh.wav"/>
          </p:stSnd>
        </p:sndAc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WocG99KW8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hyperlink" Target="https://youtu.be/dqhtCcrfDoQ" TargetMode="External"/><Relationship Id="rId4" Type="http://schemas.openxmlformats.org/officeDocument/2006/relationships/hyperlink" Target="https://youtu.be/9ChJmWZ-kJ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hyperlink" Target="https://nevenavekic.wordpres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Cyrl-BA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Опамети</a:t>
            </a:r>
            <a:r>
              <a:rPr 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се</a:t>
            </a:r>
            <a:br>
              <a:rPr lang="sr-Cyrl-R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bs-Cyrl-BA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s-Cyrl-B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bs-Cyrl-BA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планети се,</a:t>
            </a:r>
            <a:br>
              <a:rPr lang="bs-Cyrl-BA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bs-Cyrl-BA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s-Cyrl-B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РЕЦИКЛИРАЈ!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bs-Cyrl-BA" sz="2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bs-Cyrl-BA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Рециклажа у ОШ „Ђура Јакшић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9" y="2741047"/>
            <a:ext cx="2634511" cy="263451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z="1800" b="1" dirty="0" smtClean="0"/>
              <a:t>Милош Милојевић </a:t>
            </a:r>
            <a:r>
              <a:rPr lang="en-US" sz="1800" b="1" dirty="0" smtClean="0"/>
              <a:t>VII3</a:t>
            </a:r>
            <a:endParaRPr lang="en-US" sz="1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hoosh.wav"/>
          </p:stSnd>
        </p:sndAc>
      </p:transition>
    </mc:Choice>
    <mc:Fallback xmlns="">
      <p:transition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683" y="404734"/>
            <a:ext cx="7674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s-Cyrl-BA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Ако желите да знате,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bs-Cyrl-BA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како и ви можете да рециклирате, кликните </a:t>
            </a:r>
            <a:r>
              <a:rPr lang="bs-Cyrl-BA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rId3"/>
              </a:rPr>
              <a:t>овдје</a:t>
            </a:r>
            <a:r>
              <a:rPr lang="bs-Cyrl-BA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en-US" sz="4000" b="1" kern="12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z="1800" b="1" smtClean="0"/>
              <a:t>Милош Милојевић </a:t>
            </a:r>
            <a:r>
              <a:rPr lang="en-US" sz="1800" b="1" smtClean="0"/>
              <a:t>VII3</a:t>
            </a:r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14475" y="3257549"/>
            <a:ext cx="705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accent2">
                    <a:lumMod val="50000"/>
                  </a:schemeClr>
                </a:solidFill>
              </a:rPr>
              <a:t>На следећој страници можете ријешити</a:t>
            </a:r>
          </a:p>
          <a:p>
            <a:r>
              <a:rPr lang="sr-Cyrl-RS" sz="2400" dirty="0" smtClean="0">
                <a:solidFill>
                  <a:schemeClr val="accent2">
                    <a:lumMod val="50000"/>
                  </a:schemeClr>
                </a:solidFill>
              </a:rPr>
              <a:t>Игру асоцијације, коначно рјешење је појам</a:t>
            </a:r>
          </a:p>
          <a:p>
            <a:r>
              <a:rPr lang="sr-Cyrl-RS" sz="2400" dirty="0" smtClean="0">
                <a:solidFill>
                  <a:schemeClr val="accent2">
                    <a:lumMod val="50000"/>
                  </a:schemeClr>
                </a:solidFill>
              </a:rPr>
              <a:t>Везан за очување планете земље.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3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57579"/>
              </p:ext>
            </p:extLst>
          </p:nvPr>
        </p:nvGraphicFramePr>
        <p:xfrm>
          <a:off x="1349116" y="419725"/>
          <a:ext cx="9084040" cy="631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010"/>
                <a:gridCol w="2271010"/>
                <a:gridCol w="2271010"/>
                <a:gridCol w="2271010"/>
              </a:tblGrid>
              <a:tr h="968365"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НОВО</a:t>
                      </a:r>
                      <a:endParaRPr lang="en-US" sz="28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ПИСАЊЕ</a:t>
                      </a: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ЖАР</a:t>
                      </a: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ЗЕЛЕНО</a:t>
                      </a:r>
                      <a:endParaRPr lang="en-US" sz="28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65"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ФЛАШЕ</a:t>
                      </a:r>
                      <a:endParaRPr lang="en-US" sz="280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ЦРТАЊЕ</a:t>
                      </a:r>
                      <a:endParaRPr lang="en-US" sz="28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ВРУЋИНА</a:t>
                      </a:r>
                      <a:endParaRPr lang="en-US" sz="28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ЈЕСЕН</a:t>
                      </a:r>
                      <a:endParaRPr lang="en-US" sz="28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5716"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АПЛАНЕТА</a:t>
                      </a:r>
                      <a:endParaRPr lang="en-US" sz="280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А4</a:t>
                      </a: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ЗИМА</a:t>
                      </a:r>
                      <a:endParaRPr lang="en-US" sz="28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ПАД</a:t>
                      </a:r>
                      <a:endParaRPr lang="en-US" sz="28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65"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ЗЕЛЕНО</a:t>
                      </a:r>
                      <a:endParaRPr lang="en-US" sz="280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800" dirty="0" smtClean="0"/>
                        <a:t> </a:t>
                      </a:r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БИЈЕЛИ</a:t>
                      </a: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ПЛАМЕН</a:t>
                      </a:r>
                      <a:endParaRPr lang="en-US" sz="28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800" b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ЦВИЈЕЋЕ</a:t>
                      </a:r>
                      <a:endParaRPr lang="en-US" sz="28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65">
                <a:tc>
                  <a:txBody>
                    <a:bodyPr/>
                    <a:lstStyle/>
                    <a:p>
                      <a:r>
                        <a:rPr lang="bs-Cyrl-BA" sz="2400" b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РЕЦИКЛАЖА</a:t>
                      </a:r>
                      <a:endParaRPr lang="en-US" sz="24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3200" b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ПАПИР</a:t>
                      </a:r>
                      <a:endParaRPr lang="en-US" sz="32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3200" b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ВАТРА</a:t>
                      </a:r>
                      <a:endParaRPr lang="en-US" sz="32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3200" b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ЛИШЋЕ</a:t>
                      </a:r>
                      <a:endParaRPr lang="en-US" sz="32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75728">
                <a:tc gridSpan="4">
                  <a:txBody>
                    <a:bodyPr/>
                    <a:lstStyle/>
                    <a:p>
                      <a:pPr algn="ctr"/>
                      <a:r>
                        <a:rPr lang="bs-Cyrl-BA" sz="8000" b="1" cap="none" spc="0" dirty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innerShdw blurRad="63500" dist="50800" dir="189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ДРВЕЋЕ</a:t>
                      </a:r>
                      <a:endParaRPr lang="en-US" sz="8000" dirty="0"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1349117" y="458280"/>
            <a:ext cx="2246491" cy="9751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А1</a:t>
            </a:r>
            <a:endParaRPr lang="en-US" sz="3200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1349117" y="1399312"/>
            <a:ext cx="2246491" cy="9453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А2</a:t>
            </a:r>
            <a:endParaRPr lang="en-US" sz="3200" dirty="0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1352615" y="2361025"/>
            <a:ext cx="2246491" cy="82268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А3</a:t>
            </a:r>
            <a:endParaRPr lang="en-US" sz="3200" dirty="0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1387332" y="3200023"/>
            <a:ext cx="2246491" cy="97512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А4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1349116" y="4199954"/>
            <a:ext cx="2246492" cy="945398"/>
          </a:xfrm>
          <a:prstGeom prst="actionButtonBlan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</a:t>
            </a:r>
            <a:endParaRPr lang="en-US" sz="3600" dirty="0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3609066" y="458280"/>
            <a:ext cx="2262755" cy="93647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B1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3617198" y="1406506"/>
            <a:ext cx="2262755" cy="9453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B2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3609066" y="2361025"/>
            <a:ext cx="2262755" cy="8524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B3</a:t>
            </a:r>
            <a:endParaRPr lang="en-US" sz="32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291675" y="6608580"/>
            <a:ext cx="6297612" cy="365125"/>
          </a:xfrm>
        </p:spPr>
        <p:txBody>
          <a:bodyPr/>
          <a:lstStyle/>
          <a:p>
            <a:r>
              <a:rPr lang="bs-Cyrl-BA" sz="1800" b="1" dirty="0" smtClean="0"/>
              <a:t>Милош Милојевић </a:t>
            </a:r>
            <a:r>
              <a:rPr lang="en-US" sz="1800" b="1" dirty="0" smtClean="0"/>
              <a:t>VII3</a:t>
            </a:r>
            <a:endParaRPr lang="en-US" sz="1800" b="1" dirty="0"/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3633823" y="3222554"/>
            <a:ext cx="2262755" cy="9453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B4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3620249" y="4182983"/>
            <a:ext cx="2262755" cy="962369"/>
          </a:xfrm>
          <a:prstGeom prst="actionButtonBlan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5871558" y="461878"/>
            <a:ext cx="2243871" cy="9879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C1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91134" y="1449829"/>
            <a:ext cx="2276651" cy="945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C2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5871558" y="2370795"/>
            <a:ext cx="2243871" cy="82268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C3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4163" y="3208509"/>
            <a:ext cx="2243871" cy="958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C4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96305" y="4181690"/>
            <a:ext cx="2243871" cy="9623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67785" y="434788"/>
            <a:ext cx="2265371" cy="945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D1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48035" y="1408555"/>
            <a:ext cx="2265371" cy="945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D2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39902" y="3339372"/>
            <a:ext cx="2265371" cy="822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bs-Cyrl-B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39903" y="2310225"/>
            <a:ext cx="2265371" cy="98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D3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7785" y="4158493"/>
            <a:ext cx="2245621" cy="9855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Horizontal Scroll 22"/>
          <p:cNvSpPr/>
          <p:nvPr/>
        </p:nvSpPr>
        <p:spPr>
          <a:xfrm>
            <a:off x="943902" y="4672653"/>
            <a:ext cx="9415635" cy="2023378"/>
          </a:xfrm>
          <a:prstGeom prst="horizontalScroll">
            <a:avLst/>
          </a:prstGeom>
          <a:solidFill>
            <a:srgbClr val="0DFF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s-Cyrl-BA" sz="6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КОНАЧНО  РЈЕШЕЊЕ</a:t>
            </a:r>
            <a:endParaRPr lang="en-US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 0.006 -0.115 0.021 -0.115 0.033 C -0.115 0.044 -0.067 0.052 -0.003 0.052 C 0.061 0.052 0.115 0.044 0.115 0.033 C 0.115 0.021 0.059 0.018 -0.005 0.026 C -0.068 0.035 -0.115 0.05 -0.115 0.061 C -0.115 0.072 -0.066 0.081 -0.003 0.081 C 0.061 0.081 0.115 0.072 0.115 0.061 C 0.115 0.05 0.059 0.047 -0.004 0.055 C -0.068 0.063 -0.115 0.078 -0.115 0.089 C -0.115 0.101 -0.066 0.11 -0.002 0.11 C 0.061 0.11 0.115 0.101 0.115 0.089 C 0.115 0.079 0.059 0.076 -0.004 0.083 C -0.067 0.091 -0.115 0.107 -0.115 0.118 C -0.115 0.129 -0.065 0.138 -0.002 0.138 C 0.063 0.138 0.115 0.129 0.115 0.118 C 0.115 0.107 0.06 0.104 -0.003 0.112 C -0.066 0.12 -0.115 0.135 -0.115 0.146 C -0.115 0.158 -0.065 0.166 -0.001 0.166 C 0.063 0.166 0.115 0.157 0.115 0.146 C 0.115 0.135 0.06 0.132 -0.003 0.14 C -0.066 0.148 -0.115 0.164 -0.115 0.174 C -0.115 0.185 -0.064 0.194 -0.001 0.194 C 0.063 0.194 0.115 0.185 0.115 0.174 C 0.115 0.164 0.061 0.161 -0.003 0.168 C -0.066 0.176 -0.115 0.192 -0.115 0.203 C -0.115 0.213 -0.064 0.223 0 0.223 C 0.064 0.223 0.115 0.214 0.115 0.203 C 0.115 0.192 0.061 0.189 -0.002 0.197 C -0.065 0.205 -0.116 0.22 -0.115 0.231 C -0.114 0.242 -0.064 0.25 0 0.25 C 0.064 0.25 0.115 0.241 0.115 0.23 C 0.115 0.22 0.063 0.217 0 0.226 E" pathEditMode="relative" ptsTypes="">
                                      <p:cBhvr>
                                        <p:cTn id="1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599" y="31656"/>
            <a:ext cx="7529514" cy="5748765"/>
            <a:chOff x="0" y="0"/>
            <a:chExt cx="6100210" cy="542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38901" y="338901"/>
              <a:ext cx="2711203" cy="2033402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E3417F"/>
              </a:solidFill>
              <a:prstDash val="soli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94504" y="338901"/>
              <a:ext cx="2711203" cy="2033402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00B050"/>
              </a:solidFill>
              <a:prstDash val="soli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27907" y="338901"/>
              <a:ext cx="2711203" cy="2033402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FFFF00"/>
              </a:solidFill>
              <a:prstDash val="soli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11204"/>
              <a:ext cx="4066808" cy="271120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00B050"/>
              </a:solidFill>
              <a:prstDash val="soli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sp>
        <p:nvSpPr>
          <p:cNvPr id="13" name="TextBox 12"/>
          <p:cNvSpPr txBox="1"/>
          <p:nvPr/>
        </p:nvSpPr>
        <p:spPr>
          <a:xfrm>
            <a:off x="5655305" y="3022717"/>
            <a:ext cx="3531558" cy="26776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s-Cyrl-BA" sz="2800" b="1" kern="12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Ово су неки предмети који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s-Cyrl-BA" sz="2800" b="1" kern="12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су направљени</a:t>
            </a:r>
            <a:r>
              <a:rPr lang="en-US" sz="2800" b="1" kern="12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bs-Cyrl-BA" sz="2800" b="1" kern="12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рециклажом од стране ученика наше школе.</a:t>
            </a:r>
            <a:endParaRPr lang="en-US" sz="2800" b="1" kern="12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z="1800" b="1" smtClean="0"/>
              <a:t>Милош Милојевић </a:t>
            </a:r>
            <a:r>
              <a:rPr lang="en-US" sz="1800" b="1" smtClean="0"/>
              <a:t>VII3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26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7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t="15630" r="22888" b="24518"/>
          <a:stretch/>
        </p:blipFill>
        <p:spPr>
          <a:xfrm rot="5400000">
            <a:off x="464820" y="1546860"/>
            <a:ext cx="3489960" cy="3078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3417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107180" y="1341120"/>
            <a:ext cx="5600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s-Cyrl-BA" sz="2800" kern="1200" dirty="0" smtClean="0">
                <a:solidFill>
                  <a:schemeClr val="tx1"/>
                </a:solidFill>
                <a:effectLst>
                  <a:glow rad="228600">
                    <a:srgbClr val="E3417F">
                      <a:alpha val="40000"/>
                    </a:srgbClr>
                  </a:glow>
                </a:effectLst>
                <a:latin typeface="+mn-lt"/>
                <a:ea typeface="+mn-ea"/>
                <a:cs typeface="+mn-cs"/>
              </a:rPr>
              <a:t>Овај табуре су направиле Тамара Ђоковић, Софија Миловановић и Тифани Савић, ученице</a:t>
            </a:r>
            <a:r>
              <a:rPr lang="bs-Latn-BA" sz="2800" kern="1200" dirty="0" smtClean="0">
                <a:solidFill>
                  <a:schemeClr val="tx1"/>
                </a:solidFill>
                <a:effectLst>
                  <a:glow rad="228600">
                    <a:srgbClr val="E3417F">
                      <a:alpha val="40000"/>
                    </a:srgbClr>
                  </a:glow>
                </a:effectLst>
                <a:latin typeface="+mn-lt"/>
                <a:ea typeface="+mn-ea"/>
                <a:cs typeface="+mn-cs"/>
              </a:rPr>
              <a:t> VII</a:t>
            </a:r>
            <a:r>
              <a:rPr lang="bs-Cyrl-BA" b="1" kern="1200" dirty="0" smtClean="0">
                <a:solidFill>
                  <a:schemeClr val="tx1"/>
                </a:solidFill>
                <a:effectLst>
                  <a:glow rad="228600">
                    <a:srgbClr val="E3417F">
                      <a:alpha val="40000"/>
                    </a:srgbClr>
                  </a:glow>
                </a:effectLst>
                <a:latin typeface="+mn-lt"/>
                <a:ea typeface="+mn-ea"/>
                <a:cs typeface="+mn-cs"/>
              </a:rPr>
              <a:t>3</a:t>
            </a:r>
            <a:r>
              <a:rPr lang="bs-Latn-BA" sz="2800" kern="1200" dirty="0" smtClean="0">
                <a:solidFill>
                  <a:schemeClr val="tx1"/>
                </a:solidFill>
                <a:effectLst>
                  <a:glow rad="228600">
                    <a:srgbClr val="E3417F">
                      <a:alpha val="40000"/>
                    </a:srgb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bs-Cyrl-BA" sz="2800" kern="1200" dirty="0" smtClean="0">
                <a:solidFill>
                  <a:schemeClr val="tx1"/>
                </a:solidFill>
                <a:effectLst>
                  <a:glow rad="228600">
                    <a:srgbClr val="E3417F">
                      <a:alpha val="40000"/>
                    </a:srgbClr>
                  </a:glow>
                </a:effectLst>
                <a:latin typeface="+mn-lt"/>
                <a:ea typeface="+mn-ea"/>
                <a:cs typeface="+mn-cs"/>
              </a:rPr>
              <a:t>разреда.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s-Cyrl-BA" sz="2800" dirty="0" smtClean="0">
                <a:effectLst>
                  <a:glow rad="228600">
                    <a:srgbClr val="E3417F">
                      <a:alpha val="40000"/>
                    </a:srgbClr>
                  </a:glow>
                </a:effectLst>
              </a:rPr>
              <a:t>Направљен је</a:t>
            </a:r>
            <a:r>
              <a:rPr lang="bs-Cyrl-BA" sz="2800" kern="1200" dirty="0" smtClean="0">
                <a:solidFill>
                  <a:schemeClr val="tx1"/>
                </a:solidFill>
                <a:effectLst>
                  <a:glow rad="228600">
                    <a:srgbClr val="E3417F">
                      <a:alpha val="40000"/>
                    </a:srgbClr>
                  </a:glow>
                </a:effectLst>
                <a:latin typeface="+mn-lt"/>
                <a:ea typeface="+mn-ea"/>
                <a:cs typeface="+mn-cs"/>
              </a:rPr>
              <a:t> од 18 пластичних флаша, које су </a:t>
            </a:r>
            <a:r>
              <a:rPr lang="sr-Cyrl-RS" sz="2800" dirty="0" smtClean="0">
                <a:effectLst>
                  <a:glow rad="228600">
                    <a:srgbClr val="E3417F">
                      <a:alpha val="40000"/>
                    </a:srgbClr>
                  </a:glow>
                </a:effectLst>
              </a:rPr>
              <a:t>међусобно спојене...</a:t>
            </a:r>
            <a:endParaRPr lang="bs-Cyrl-BA" sz="2800" kern="1200" dirty="0" smtClean="0">
              <a:solidFill>
                <a:schemeClr val="tx1"/>
              </a:solidFill>
              <a:effectLst>
                <a:glow rad="228600">
                  <a:srgbClr val="E3417F">
                    <a:alpha val="40000"/>
                  </a:srgb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z="1800" b="1" smtClean="0"/>
              <a:t>Милош Милојевић </a:t>
            </a:r>
            <a:r>
              <a:rPr lang="en-US" sz="1800" b="1" smtClean="0"/>
              <a:t>VII3</a:t>
            </a:r>
            <a:endParaRPr lang="en-US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26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crush"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9070" r="2494" b="8995"/>
          <a:stretch/>
        </p:blipFill>
        <p:spPr>
          <a:xfrm>
            <a:off x="518158" y="411480"/>
            <a:ext cx="7471411" cy="5608732"/>
          </a:xfrm>
          <a:prstGeom prst="roundRect">
            <a:avLst>
              <a:gd name="adj" fmla="val 11111"/>
            </a:avLst>
          </a:prstGeom>
          <a:ln w="190500" cap="rnd">
            <a:solidFill>
              <a:srgbClr val="E3417F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148637" y="1661574"/>
            <a:ext cx="37109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s-Cyrl-BA" sz="2800" dirty="0" smtClean="0">
                <a:effectLst>
                  <a:glow rad="228600">
                    <a:srgbClr val="E3417F">
                      <a:alpha val="40000"/>
                    </a:srgbClr>
                  </a:glow>
                </a:effectLst>
              </a:rPr>
              <a:t>Направљен је од флаша, картона, тканине и других материјала, а сви</a:t>
            </a:r>
            <a:r>
              <a:rPr lang="sr-Cyrl-RS" sz="2800" dirty="0">
                <a:effectLst>
                  <a:glow rad="228600">
                    <a:srgbClr val="E3417F">
                      <a:alpha val="40000"/>
                    </a:srgbClr>
                  </a:glow>
                </a:effectLst>
              </a:rPr>
              <a:t> </a:t>
            </a:r>
            <a:r>
              <a:rPr lang="sr-Cyrl-RS" sz="2800" dirty="0" smtClean="0">
                <a:effectLst>
                  <a:glow rad="228600">
                    <a:srgbClr val="E3417F">
                      <a:alpha val="40000"/>
                    </a:srgbClr>
                  </a:glow>
                </a:effectLst>
              </a:rPr>
              <a:t>материјали су већ прије били употребљавани.</a:t>
            </a:r>
            <a:endParaRPr lang="bs-Cyrl-BA" sz="2800" dirty="0" smtClean="0">
              <a:effectLst>
                <a:glow rad="228600">
                  <a:srgbClr val="E3417F">
                    <a:alpha val="40000"/>
                  </a:srgbClr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z="1800" b="1" smtClean="0"/>
              <a:t>Милош Милојевић </a:t>
            </a:r>
            <a:r>
              <a:rPr lang="en-US" sz="1800" b="1" smtClean="0"/>
              <a:t>VII3</a:t>
            </a:r>
            <a:endParaRPr lang="en-US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55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5704" r="23155" b="7048"/>
          <a:stretch/>
        </p:blipFill>
        <p:spPr>
          <a:xfrm rot="5400000">
            <a:off x="937260" y="815340"/>
            <a:ext cx="3048000" cy="2971800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13910" y="777240"/>
            <a:ext cx="461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s-Cyrl-BA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Ова кеса је такође направљена на занимљив начин.</a:t>
            </a:r>
            <a:endParaRPr lang="hr-BA" sz="28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z="1800" b="1" smtClean="0"/>
              <a:t>Милош Милојевић </a:t>
            </a:r>
            <a:r>
              <a:rPr lang="en-US" sz="1800" b="1" smtClean="0"/>
              <a:t>VII3</a:t>
            </a:r>
            <a:endParaRPr lang="en-US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64455" y="2201227"/>
            <a:ext cx="4617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Овдје можете погледати два видео прилога о термичкој рециклажи пластичних кеса, уз помоћ пегле. Урадио је ученик </a:t>
            </a:r>
            <a:r>
              <a:rPr lang="hr-BA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VI2, </a:t>
            </a:r>
            <a:r>
              <a:rPr lang="sr-Cyrl-R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Павле Ђукић.</a:t>
            </a:r>
            <a:r>
              <a:rPr lang="bs-Cyrl-BA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2800" dirty="0"/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975360" y="4700588"/>
            <a:ext cx="9997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800" dirty="0" smtClean="0">
              <a:hlinkClick r:id="rId4"/>
            </a:endParaRPr>
          </a:p>
          <a:p>
            <a:r>
              <a:rPr lang="en-US" sz="2800" dirty="0" smtClean="0">
                <a:hlinkClick r:id="rId4"/>
              </a:rPr>
              <a:t>https</a:t>
            </a:r>
            <a:r>
              <a:rPr lang="en-US" sz="2800" dirty="0">
                <a:hlinkClick r:id="rId4"/>
              </a:rPr>
              <a:t>://</a:t>
            </a:r>
            <a:r>
              <a:rPr lang="en-US" sz="2800" dirty="0" smtClean="0">
                <a:hlinkClick r:id="rId4"/>
              </a:rPr>
              <a:t>youtu.be/9ChJmWZ-kJQ</a:t>
            </a:r>
            <a:r>
              <a:rPr lang="sr-Cyrl-RS" sz="2800" dirty="0" smtClean="0"/>
              <a:t> - поступак рециклаже</a:t>
            </a:r>
          </a:p>
          <a:p>
            <a:r>
              <a:rPr lang="en-US" sz="2800" dirty="0" smtClean="0">
                <a:hlinkClick r:id="rId5"/>
              </a:rPr>
              <a:t>https://youtu.be/dqhtCcrfDoQ</a:t>
            </a:r>
            <a:r>
              <a:rPr lang="sr-Cyrl-RS" sz="2800" dirty="0" smtClean="0"/>
              <a:t> - израда футроле</a:t>
            </a:r>
          </a:p>
          <a:p>
            <a:endParaRPr lang="sr-Cyrl-RS" sz="2800" dirty="0"/>
          </a:p>
        </p:txBody>
      </p:sp>
    </p:spTree>
    <p:extLst>
      <p:ext uri="{BB962C8B-B14F-4D97-AF65-F5344CB8AC3E}">
        <p14:creationId xmlns:p14="http://schemas.microsoft.com/office/powerpoint/2010/main" val="62592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0592" r="10666" b="1"/>
          <a:stretch/>
        </p:blipFill>
        <p:spPr>
          <a:xfrm rot="5400000">
            <a:off x="903749" y="-163051"/>
            <a:ext cx="4739640" cy="567534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23660" y="4598670"/>
            <a:ext cx="4549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s-Cyrl-BA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 овдје можете видјети редосљед поступака рециклаже пластичних кеса.</a:t>
            </a:r>
            <a:endParaRPr lang="en-US" sz="2800" kern="12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z="1800" b="1" dirty="0" smtClean="0"/>
              <a:t>Милош Милојевић </a:t>
            </a:r>
            <a:r>
              <a:rPr lang="en-US" sz="1800" b="1" dirty="0" smtClean="0"/>
              <a:t>VII3</a:t>
            </a:r>
            <a:endParaRPr lang="en-US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72250" y="142876"/>
            <a:ext cx="44005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s-Cyrl-BA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 разградњу пластичних кеса је потребно између 400 и 1000 година. Оне нису биоразградиве, већ се разлажу наситније, токсичне дијелове идоводе до контаминације земљишта, водених токова и океана иулазе у ланац исхране животиња, а с тим и људи.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7046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4889" r="13166" b="14889"/>
          <a:stretch/>
        </p:blipFill>
        <p:spPr>
          <a:xfrm>
            <a:off x="365760" y="457200"/>
            <a:ext cx="5425440" cy="381834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91200" y="1821180"/>
            <a:ext cx="387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s-Cyrl-BA" sz="2800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Овај држач за тањире и кашике је направљен од флаше,</a:t>
            </a:r>
            <a:endParaRPr lang="en-US" sz="2800" kern="1200" dirty="0">
              <a:solidFill>
                <a:schemeClr val="tx1"/>
              </a:solidFill>
              <a:effectLst>
                <a:glow rad="101600">
                  <a:srgbClr val="7030A0">
                    <a:alpha val="60000"/>
                  </a:srgb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z="1800" b="1" smtClean="0"/>
              <a:t>Милош Милојевић </a:t>
            </a:r>
            <a:r>
              <a:rPr lang="en-US" sz="1800" b="1" smtClean="0"/>
              <a:t>VII3</a:t>
            </a:r>
            <a:endParaRPr lang="en-US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82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27482" r="14667" b="25703"/>
          <a:stretch/>
        </p:blipFill>
        <p:spPr>
          <a:xfrm rot="5400000">
            <a:off x="-518160" y="1935480"/>
            <a:ext cx="4876800" cy="240792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787140" y="1135380"/>
            <a:ext cx="4777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s-Cyrl-BA" sz="2800" dirty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о</a:t>
            </a:r>
            <a:r>
              <a:rPr lang="bs-Cyrl-BA" sz="2800" kern="1200" dirty="0" smtClean="0">
                <a:solidFill>
                  <a:schemeClr val="tx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lt"/>
                <a:ea typeface="+mn-ea"/>
                <a:cs typeface="+mn-cs"/>
              </a:rPr>
              <a:t>вај држаш за оловке је направљен од флаша и рајфешлуса,</a:t>
            </a:r>
            <a:endParaRPr lang="en-US" sz="2800" kern="1200" dirty="0">
              <a:solidFill>
                <a:schemeClr val="tx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Cyrl-BA" sz="1800" b="1" smtClean="0"/>
              <a:t>Милош Милојевић </a:t>
            </a:r>
            <a:r>
              <a:rPr lang="en-US" sz="1800" b="1" smtClean="0"/>
              <a:t>VII3</a:t>
            </a:r>
            <a:endParaRPr lang="en-US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25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21852" r="11556" b="23037"/>
          <a:stretch/>
        </p:blipFill>
        <p:spPr>
          <a:xfrm rot="5400000">
            <a:off x="-129540" y="1912620"/>
            <a:ext cx="5654040" cy="2834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E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55720" y="975360"/>
            <a:ext cx="573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s-Cyrl-BA" sz="2800" dirty="0" smtClean="0">
                <a:effectLst>
                  <a:glow rad="101600">
                    <a:srgbClr val="007E00">
                      <a:alpha val="60000"/>
                    </a:srgbClr>
                  </a:glow>
                </a:effectLst>
              </a:rPr>
              <a:t>А ова метла (такође) од </a:t>
            </a:r>
            <a:r>
              <a:rPr lang="bs-Cyrl-BA" sz="2800" dirty="0">
                <a:effectLst>
                  <a:glow rad="101600">
                    <a:srgbClr val="007E00">
                      <a:alpha val="60000"/>
                    </a:srgbClr>
                  </a:glow>
                </a:effectLst>
              </a:rPr>
              <a:t>ф</a:t>
            </a:r>
            <a:r>
              <a:rPr lang="bs-Cyrl-BA" sz="2800" dirty="0" smtClean="0">
                <a:effectLst>
                  <a:glow rad="101600">
                    <a:srgbClr val="007E00">
                      <a:alpha val="60000"/>
                    </a:srgbClr>
                  </a:glow>
                </a:effectLst>
              </a:rPr>
              <a:t>лаше и од штапа.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6914" y="6198870"/>
            <a:ext cx="6297612" cy="365125"/>
          </a:xfrm>
        </p:spPr>
        <p:txBody>
          <a:bodyPr/>
          <a:lstStyle/>
          <a:p>
            <a:r>
              <a:rPr lang="bs-Cyrl-BA" b="1" smtClean="0"/>
              <a:t>Милош Милојевић </a:t>
            </a:r>
            <a:r>
              <a:rPr lang="en-US" b="1" smtClean="0"/>
              <a:t>VII3</a:t>
            </a:r>
            <a:endParaRPr lang="en-US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47C3-5B29-4B02-B2CD-E2C0EF043974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72075" y="2726352"/>
            <a:ext cx="4300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effectLst>
                  <a:glow rad="101600">
                    <a:srgbClr val="007E00">
                      <a:alpha val="60000"/>
                    </a:srgbClr>
                  </a:glow>
                </a:effectLst>
              </a:rPr>
              <a:t>Ако желите да видите још радова на тему рециклаже, посјетите нашу веб страницу за техничко образовање: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4913" y="4686300"/>
            <a:ext cx="618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4"/>
              </a:rPr>
              <a:t>https://nevenavekic.wordpress.com/</a:t>
            </a:r>
            <a:endParaRPr lang="sr-Cyrl-RS" sz="2400" b="1" dirty="0"/>
          </a:p>
        </p:txBody>
      </p:sp>
    </p:spTree>
    <p:extLst>
      <p:ext uri="{BB962C8B-B14F-4D97-AF65-F5344CB8AC3E}">
        <p14:creationId xmlns:p14="http://schemas.microsoft.com/office/powerpoint/2010/main" val="3622250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origami"/>
        <p:sndAc>
          <p:stSnd>
            <p:snd r:embed="rId5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Words>354</Words>
  <Application>Microsoft Office PowerPoint</Application>
  <PresentationFormat>Custom</PresentationFormat>
  <Paragraphs>92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Опамети се  Опланети се,  РЕЦИКЛИРАЈ!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Опамети се, опланети се,</dc:title>
  <dc:creator>Student</dc:creator>
  <cp:lastModifiedBy>skola</cp:lastModifiedBy>
  <cp:revision>39</cp:revision>
  <dcterms:created xsi:type="dcterms:W3CDTF">2017-03-07T11:07:47Z</dcterms:created>
  <dcterms:modified xsi:type="dcterms:W3CDTF">2017-04-18T20:50:19Z</dcterms:modified>
</cp:coreProperties>
</file>